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4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5" r:id="rId17"/>
    <p:sldId id="283" r:id="rId18"/>
    <p:sldId id="279" r:id="rId19"/>
    <p:sldId id="281" r:id="rId20"/>
    <p:sldId id="276" r:id="rId21"/>
    <p:sldId id="287" r:id="rId22"/>
    <p:sldId id="277" r:id="rId23"/>
    <p:sldId id="271" r:id="rId24"/>
    <p:sldId id="273" r:id="rId25"/>
    <p:sldId id="274" r:id="rId26"/>
    <p:sldId id="272" r:id="rId27"/>
    <p:sldId id="284" r:id="rId28"/>
    <p:sldId id="285" r:id="rId29"/>
    <p:sldId id="278" r:id="rId30"/>
    <p:sldId id="282" r:id="rId31"/>
    <p:sldId id="286" r:id="rId3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571" autoAdjust="0"/>
  </p:normalViewPr>
  <p:slideViewPr>
    <p:cSldViewPr>
      <p:cViewPr>
        <p:scale>
          <a:sx n="80" d="100"/>
          <a:sy n="80" d="100"/>
        </p:scale>
        <p:origin x="-12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4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D66E45-6E78-41A7-AD40-CCABACBB0B17}" type="datetimeFigureOut">
              <a:rPr lang="de-DE" smtClean="0"/>
              <a:pPr/>
              <a:t>08.10.2012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B6F1A-1962-40B5-B3B1-39D91E78266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0927" y="2852936"/>
            <a:ext cx="8458200" cy="1222375"/>
          </a:xfrm>
        </p:spPr>
        <p:txBody>
          <a:bodyPr/>
          <a:lstStyle/>
          <a:p>
            <a:pPr algn="ctr"/>
            <a:r>
              <a:rPr lang="de-DE" dirty="0" smtClean="0"/>
              <a:t>Das gemeinschaftliche Konsumsteuersystem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458200" cy="914400"/>
          </a:xfrm>
        </p:spPr>
        <p:txBody>
          <a:bodyPr/>
          <a:lstStyle/>
          <a:p>
            <a:r>
              <a:rPr lang="de-DE" dirty="0" smtClean="0"/>
              <a:t>Stellt Dir vor, es ist Einkommen und alle haben es…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915816" y="587727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C00000"/>
                </a:solidFill>
              </a:rPr>
              <a:t>Vortrag von Verena Nedden, Fachanwältin für Steuerrecht</a:t>
            </a:r>
          </a:p>
          <a:p>
            <a:pPr algn="r"/>
            <a:r>
              <a:rPr lang="de-DE" dirty="0" smtClean="0">
                <a:solidFill>
                  <a:srgbClr val="C00000"/>
                </a:solidFill>
              </a:rPr>
              <a:t>zum BIEN-Kongress, München September 2012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6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Selbständige, </a:t>
            </a:r>
            <a:r>
              <a:rPr lang="de-DE" sz="3200" dirty="0" smtClean="0"/>
              <a:t>Vermieter/-innen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Bruttoeinkünfte</a:t>
            </a:r>
            <a:r>
              <a:rPr lang="de-DE" b="1" dirty="0"/>
              <a:t>		niedrig		     Ø</a:t>
            </a:r>
            <a:r>
              <a:rPr lang="de-DE" dirty="0"/>
              <a:t>		</a:t>
            </a:r>
            <a:r>
              <a:rPr lang="de-DE" b="1" dirty="0"/>
              <a:t>hoch        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./. </a:t>
            </a:r>
            <a:r>
              <a:rPr lang="de-DE" dirty="0" smtClean="0"/>
              <a:t>Einkommensteuer		progressiv	progressiv      progressiv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./. </a:t>
            </a:r>
            <a:r>
              <a:rPr lang="de-DE" dirty="0"/>
              <a:t>Solidaritätszuschlag </a:t>
            </a:r>
            <a:r>
              <a:rPr lang="de-DE" dirty="0" smtClean="0"/>
              <a:t>	davon 5,5%	davon </a:t>
            </a:r>
            <a:r>
              <a:rPr lang="de-DE" dirty="0"/>
              <a:t>5,5</a:t>
            </a:r>
            <a:r>
              <a:rPr lang="de-DE" dirty="0" smtClean="0"/>
              <a:t>%   davon </a:t>
            </a:r>
            <a:r>
              <a:rPr lang="de-DE" dirty="0"/>
              <a:t>5,5%</a:t>
            </a:r>
          </a:p>
          <a:p>
            <a:pPr marL="0" indent="0">
              <a:buNone/>
            </a:pPr>
            <a:r>
              <a:rPr lang="de-DE" dirty="0" smtClean="0"/>
              <a:t>./. </a:t>
            </a:r>
            <a:r>
              <a:rPr lang="de-DE" dirty="0" err="1" smtClean="0"/>
              <a:t>Sozialversicherungsabg</a:t>
            </a:r>
            <a:r>
              <a:rPr lang="de-DE" dirty="0" smtClean="0"/>
              <a:t>.	336,65 €	39,650%        993,31 </a:t>
            </a:r>
            <a:r>
              <a:rPr lang="de-DE" dirty="0"/>
              <a:t>€</a:t>
            </a:r>
          </a:p>
          <a:p>
            <a:pPr marL="0" indent="0">
              <a:buNone/>
            </a:pPr>
            <a:r>
              <a:rPr lang="de-DE" u="sng" dirty="0" smtClean="0"/>
              <a:t>./. Grundfreibetrag		667</a:t>
            </a:r>
            <a:r>
              <a:rPr lang="de-DE" u="sng" dirty="0"/>
              <a:t>,-   €                                                  </a:t>
            </a:r>
            <a:r>
              <a:rPr lang="de-DE" u="sng" dirty="0" smtClean="0"/>
              <a:t>.      </a:t>
            </a:r>
            <a:endParaRPr lang="de-DE" u="sng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Erwerbsbelastung                    </a:t>
            </a:r>
            <a:r>
              <a:rPr lang="de-DE" b="1" dirty="0" smtClean="0"/>
              <a:t>  </a:t>
            </a:r>
            <a:r>
              <a:rPr lang="de-DE" b="1" dirty="0"/>
              <a:t>50%               </a:t>
            </a:r>
            <a:r>
              <a:rPr lang="de-DE" b="1" dirty="0" smtClean="0"/>
              <a:t>     50</a:t>
            </a:r>
            <a:r>
              <a:rPr lang="de-DE" b="1" dirty="0"/>
              <a:t>%            </a:t>
            </a:r>
            <a:r>
              <a:rPr lang="de-DE" b="1" dirty="0" smtClean="0"/>
              <a:t>       </a:t>
            </a:r>
            <a:r>
              <a:rPr lang="de-DE" b="1" dirty="0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xmlns="" val="16349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Gewerbetreibende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Clr>
                <a:srgbClr val="93A299"/>
              </a:buClr>
              <a:buNone/>
            </a:pPr>
            <a:r>
              <a:rPr lang="de-DE" sz="3500" b="1" dirty="0">
                <a:solidFill>
                  <a:srgbClr val="D2533C"/>
                </a:solidFill>
              </a:rPr>
              <a:t>Bruttoeinkünfte		niedrig		     Ø</a:t>
            </a:r>
            <a:r>
              <a:rPr lang="de-DE" sz="3500" dirty="0">
                <a:solidFill>
                  <a:srgbClr val="D2533C"/>
                </a:solidFill>
              </a:rPr>
              <a:t>		</a:t>
            </a:r>
            <a:r>
              <a:rPr lang="de-DE" sz="3500" b="1" dirty="0">
                <a:solidFill>
                  <a:srgbClr val="D2533C"/>
                </a:solidFill>
              </a:rPr>
              <a:t>hoch        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./. </a:t>
            </a:r>
            <a:r>
              <a:rPr lang="de-DE" dirty="0" smtClean="0"/>
              <a:t>Einkommensteuer		progressiv	progressiv          </a:t>
            </a:r>
            <a:r>
              <a:rPr lang="de-DE" dirty="0" err="1" smtClean="0"/>
              <a:t>progressiv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./. Solidaritätszuschlag		davon 5,5%	davon 5,5%       davon </a:t>
            </a:r>
            <a:r>
              <a:rPr lang="de-DE" dirty="0"/>
              <a:t>5,5%</a:t>
            </a:r>
          </a:p>
          <a:p>
            <a:pPr marL="0" indent="0">
              <a:buNone/>
            </a:pPr>
            <a:r>
              <a:rPr lang="de-DE" dirty="0" smtClean="0"/>
              <a:t>./. Sozialversicherungsabgaben	336,65 €	39,65%	             993,31 </a:t>
            </a:r>
            <a:r>
              <a:rPr lang="de-DE" dirty="0"/>
              <a:t>€</a:t>
            </a:r>
          </a:p>
          <a:p>
            <a:pPr marL="0" indent="0">
              <a:buNone/>
            </a:pPr>
            <a:r>
              <a:rPr lang="de-DE" dirty="0" smtClean="0"/>
              <a:t>./. Gewerbesteuer </a:t>
            </a:r>
            <a:r>
              <a:rPr lang="de-DE" dirty="0"/>
              <a:t>(24.500,- </a:t>
            </a:r>
            <a:r>
              <a:rPr lang="de-DE" dirty="0" smtClean="0"/>
              <a:t>frei)  	     0</a:t>
            </a:r>
            <a:r>
              <a:rPr lang="de-DE" dirty="0"/>
              <a:t>,-  </a:t>
            </a:r>
            <a:r>
              <a:rPr lang="de-DE" dirty="0" smtClean="0"/>
              <a:t>   €	7,0%	             7,0%</a:t>
            </a:r>
            <a:endParaRPr lang="de-DE" dirty="0"/>
          </a:p>
          <a:p>
            <a:pPr marL="0" indent="0">
              <a:buNone/>
            </a:pPr>
            <a:r>
              <a:rPr lang="de-DE" u="sng" dirty="0" smtClean="0"/>
              <a:t>./. </a:t>
            </a:r>
            <a:r>
              <a:rPr lang="de-DE" u="sng" dirty="0"/>
              <a:t>Grundfreibetrag                            </a:t>
            </a:r>
            <a:r>
              <a:rPr lang="de-DE" u="sng" dirty="0" smtClean="0"/>
              <a:t>667</a:t>
            </a:r>
            <a:r>
              <a:rPr lang="de-DE" u="sng" dirty="0"/>
              <a:t>,-   €                                                       </a:t>
            </a:r>
            <a:r>
              <a:rPr lang="de-DE" u="sng" dirty="0" smtClean="0"/>
              <a:t>.          </a:t>
            </a:r>
            <a:endParaRPr lang="de-DE" u="sng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Erwerbsbelastung 		50%		50%		50</a:t>
            </a:r>
            <a:r>
              <a:rPr lang="de-DE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2773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de-DE" sz="3200" b="1" dirty="0"/>
              <a:t>Derzeitiges Steuer- und Abgabensystem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Allgemeine Erwerbsbelastung 50%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Grundfreibeträge 667,- €/584,- €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Allg</a:t>
            </a:r>
            <a:r>
              <a:rPr lang="de-DE" dirty="0"/>
              <a:t>. Hilfe an Bedürftige 664,- €/max. 584,- </a:t>
            </a:r>
            <a:r>
              <a:rPr lang="de-DE" dirty="0" smtClean="0"/>
              <a:t>€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Notwendige Krankenversorgung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Rentenversorgung</a:t>
            </a:r>
          </a:p>
          <a:p>
            <a:pPr>
              <a:buFont typeface="Wingdings" pitchFamily="2" charset="2"/>
              <a:buChar char="§"/>
            </a:pPr>
            <a:r>
              <a:rPr lang="de-DE" dirty="0"/>
              <a:t>19%/7% Umsatzsteuer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476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Zahlung des Grundeinkommens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/>
              <a:t>Kunde			</a:t>
            </a:r>
            <a:r>
              <a:rPr lang="de-DE" dirty="0" smtClean="0">
                <a:sym typeface="Wingdings" pitchFamily="2" charset="2"/>
              </a:rPr>
              <a:t>		Unternehmer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Arbeitgeber		</a:t>
            </a:r>
            <a:r>
              <a:rPr lang="de-DE" dirty="0" smtClean="0">
                <a:sym typeface="Wingdings" pitchFamily="2" charset="2"/>
              </a:rPr>
              <a:t>      </a:t>
            </a:r>
            <a:r>
              <a:rPr lang="de-DE" dirty="0">
                <a:sym typeface="Wingdings" pitchFamily="2" charset="2"/>
              </a:rPr>
              <a:t>	</a:t>
            </a:r>
            <a:r>
              <a:rPr lang="de-DE" dirty="0" smtClean="0"/>
              <a:t>Arbeitnehmer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Staat				</a:t>
            </a:r>
            <a:r>
              <a:rPr lang="de-DE" dirty="0" smtClean="0">
                <a:sym typeface="Wingdings" pitchFamily="2" charset="2"/>
              </a:rPr>
              <a:t> 		Bedürftige</a:t>
            </a: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b="1" u="sng" dirty="0" smtClean="0"/>
              <a:t>Effekt:</a:t>
            </a:r>
          </a:p>
          <a:p>
            <a:pPr marL="0" indent="0">
              <a:buNone/>
            </a:pPr>
            <a:r>
              <a:rPr lang="de-DE" b="1" dirty="0" smtClean="0"/>
              <a:t>Der Arbeitgeber muss derzeit das Grundeinkommen des Arbeitnehmers vorfinanzieren und trägt das Insolvenzrisiko hierfür. </a:t>
            </a:r>
            <a:r>
              <a:rPr lang="de-DE" b="1" u="sng" dirty="0" smtClean="0"/>
              <a:t>Hohe Lohnnebenkosten</a:t>
            </a:r>
            <a:r>
              <a:rPr lang="de-DE" b="1" dirty="0" smtClean="0"/>
              <a:t>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xmlns="" val="13352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systemumstellung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4000" u="sng" dirty="0" smtClean="0"/>
              <a:t>Derzeit</a:t>
            </a:r>
            <a:r>
              <a:rPr lang="de-DE" sz="4000" dirty="0" smtClean="0"/>
              <a:t>:</a:t>
            </a:r>
          </a:p>
          <a:p>
            <a:pPr marL="0" indent="0" algn="ctr">
              <a:buNone/>
            </a:pPr>
            <a:r>
              <a:rPr lang="de-DE" sz="4000" dirty="0" smtClean="0"/>
              <a:t> Erwerbsteuersystem</a:t>
            </a:r>
          </a:p>
          <a:p>
            <a:pPr marL="0" indent="0" algn="ctr">
              <a:buNone/>
            </a:pPr>
            <a:endParaRPr lang="de-DE" sz="4000" dirty="0" smtClean="0"/>
          </a:p>
          <a:p>
            <a:pPr marL="0" indent="0" algn="ctr">
              <a:buNone/>
            </a:pPr>
            <a:endParaRPr lang="de-DE" sz="4000" dirty="0" smtClean="0"/>
          </a:p>
          <a:p>
            <a:pPr marL="0" indent="0" algn="ctr">
              <a:buNone/>
            </a:pPr>
            <a:r>
              <a:rPr lang="de-DE" sz="4000" u="sng" dirty="0" smtClean="0"/>
              <a:t>Zukünftig</a:t>
            </a:r>
            <a:r>
              <a:rPr lang="de-DE" sz="4000" dirty="0" smtClean="0"/>
              <a:t>: </a:t>
            </a:r>
          </a:p>
          <a:p>
            <a:pPr marL="0" indent="0" algn="ctr">
              <a:buNone/>
            </a:pPr>
            <a:r>
              <a:rPr lang="de-DE" sz="6600" b="1" dirty="0" smtClean="0"/>
              <a:t>Konsumsteuersystem</a:t>
            </a:r>
            <a:endParaRPr lang="de-DE" sz="6600" b="1" dirty="0"/>
          </a:p>
        </p:txBody>
      </p:sp>
      <p:sp>
        <p:nvSpPr>
          <p:cNvPr id="4" name="Pfeil nach unten 3"/>
          <p:cNvSpPr/>
          <p:nvPr/>
        </p:nvSpPr>
        <p:spPr>
          <a:xfrm>
            <a:off x="4211960" y="2924944"/>
            <a:ext cx="756462" cy="115212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322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Konsumsteuersystem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100% Konsumsteuer 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Bedingungsloses Grundeinkommen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Medizinische Grundversorgung</a:t>
            </a:r>
          </a:p>
          <a:p>
            <a:pPr>
              <a:buFont typeface="Wingdings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307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Höherrangiges 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EU-Mehrwertsteuer-Systemrichtlinie (EU-</a:t>
            </a:r>
            <a:r>
              <a:rPr lang="de-DE" sz="2800" dirty="0" err="1" smtClean="0"/>
              <a:t>MwSt</a:t>
            </a:r>
            <a:r>
              <a:rPr lang="de-DE" sz="2800" dirty="0" smtClean="0"/>
              <a:t>-</a:t>
            </a:r>
            <a:r>
              <a:rPr lang="de-DE" sz="2800" dirty="0" err="1" smtClean="0"/>
              <a:t>SystRiLi</a:t>
            </a:r>
            <a:r>
              <a:rPr lang="de-DE" sz="2800" dirty="0" smtClean="0"/>
              <a:t>)</a:t>
            </a:r>
            <a:endParaRPr lang="de-DE" sz="2800" dirty="0"/>
          </a:p>
          <a:p>
            <a:pPr marL="0" indent="0" algn="ctr">
              <a:buNone/>
            </a:pPr>
            <a:r>
              <a:rPr lang="de-DE" sz="2800" dirty="0" smtClean="0"/>
              <a:t> erzwingt Steuerfreiheit von:</a:t>
            </a:r>
          </a:p>
          <a:p>
            <a:pPr marL="0" indent="0" algn="ctr">
              <a:buNone/>
            </a:pPr>
            <a:endParaRPr lang="de-DE" sz="2800" dirty="0" smtClean="0"/>
          </a:p>
          <a:p>
            <a:pPr>
              <a:buFont typeface="Wingdings" pitchFamily="2" charset="2"/>
              <a:buChar char="§"/>
            </a:pPr>
            <a:r>
              <a:rPr lang="de-DE" sz="4000" b="1" dirty="0" smtClean="0"/>
              <a:t>Mieten</a:t>
            </a:r>
          </a:p>
          <a:p>
            <a:pPr>
              <a:buFont typeface="Wingdings" pitchFamily="2" charset="2"/>
              <a:buChar char="§"/>
            </a:pPr>
            <a:r>
              <a:rPr lang="de-DE" sz="4000" b="1" dirty="0" smtClean="0"/>
              <a:t>Sozialen Leistungen</a:t>
            </a:r>
          </a:p>
          <a:p>
            <a:pPr>
              <a:buFont typeface="Wingdings" pitchFamily="2" charset="2"/>
              <a:buChar char="§"/>
            </a:pPr>
            <a:r>
              <a:rPr lang="de-DE" sz="4000" b="1" dirty="0" smtClean="0"/>
              <a:t>Exportprodukten</a:t>
            </a:r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835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Mieten und soziale Leistungen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sz="3800" b="1" u="sng" dirty="0" smtClean="0"/>
              <a:t>Kontinuierliche Kostensteigerung durch Bruttoaufwand für</a:t>
            </a:r>
            <a:r>
              <a:rPr lang="de-DE" sz="3800" dirty="0" smtClean="0"/>
              <a:t>:</a:t>
            </a:r>
          </a:p>
          <a:p>
            <a:pPr marL="0" indent="0">
              <a:buNone/>
            </a:pPr>
            <a:endParaRPr lang="de-DE" sz="2400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Praxisbedarf*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Gebäude*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Erhaltungsaufwand*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Steuerberatungskosten*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Bürobedarf*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Nebenkostenabrechnungen*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etc.*</a:t>
            </a:r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(*enthalten 19% Umsatzsteuer)</a:t>
            </a:r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 marL="0" indent="0" algn="ctr">
              <a:buNone/>
            </a:pPr>
            <a:r>
              <a:rPr lang="de-DE" sz="2800" b="1" dirty="0" smtClean="0"/>
              <a:t>Die Staatseinnahmen von 19% USt werden derzeit nicht wieder z.B. an die gesetzlichen Krankenkassen erstattet. Die Sozialsysteme bluten aus. </a:t>
            </a:r>
          </a:p>
          <a:p>
            <a:pPr marL="0" indent="0" algn="ctr">
              <a:buNone/>
            </a:pPr>
            <a:r>
              <a:rPr lang="de-DE" sz="2800" b="1" dirty="0" smtClean="0"/>
              <a:t>Bei Vermietung wird der Mehraufwand in die Mieten eingerechnet. Die Mieten steigen.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78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Exportproblematik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de-DE" sz="4400" b="1" u="sng" dirty="0" smtClean="0"/>
              <a:t>Heute: Bestimmungslandprinzip</a:t>
            </a:r>
            <a:endParaRPr lang="de-DE" sz="4400" dirty="0" smtClean="0"/>
          </a:p>
          <a:p>
            <a:pPr marL="0" indent="0" algn="ctr">
              <a:buNone/>
            </a:pPr>
            <a:r>
              <a:rPr lang="de-DE" sz="3800" dirty="0" smtClean="0">
                <a:sym typeface="Wingdings" pitchFamily="2" charset="2"/>
              </a:rPr>
              <a:t>Die Ware gelangt netto in das Ausland. Die Wertschöpfung aus dem inländischen Produktumsatz wird teilweise in dem Land vorgenommen, für das die Ware bestimmt ist. Der Konsumkreislauf ist gestört.</a:t>
            </a:r>
          </a:p>
          <a:p>
            <a:pPr marL="0" indent="0">
              <a:buNone/>
            </a:pPr>
            <a:endParaRPr lang="de-DE" sz="21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 smtClean="0"/>
              <a:t>		Exportprodukt netto	</a:t>
            </a:r>
            <a:r>
              <a:rPr lang="de-DE" dirty="0" smtClean="0">
                <a:sym typeface="Wingdings" pitchFamily="2" charset="2"/>
              </a:rPr>
              <a:t>	Ausland (EU)</a:t>
            </a:r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Importprodukt  netto		Inland (D)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 		+ Umsatzsteuer 19%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 </a:t>
            </a:r>
            <a:r>
              <a:rPr lang="de-DE" u="sng" dirty="0" smtClean="0">
                <a:sym typeface="Wingdings" pitchFamily="2" charset="2"/>
              </a:rPr>
              <a:t>./. Vorsteuerabzug 19%	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Nettobelastung Unternehmer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</a:t>
            </a:r>
            <a:r>
              <a:rPr lang="de-DE" u="sng" dirty="0" smtClean="0">
                <a:sym typeface="Wingdings" pitchFamily="2" charset="2"/>
              </a:rPr>
              <a:t>+ Wert eigener Produktion	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Nettoproduktpreis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</a:t>
            </a:r>
            <a:r>
              <a:rPr lang="de-DE" u="sng" dirty="0" smtClean="0">
                <a:sym typeface="Wingdings" pitchFamily="2" charset="2"/>
              </a:rPr>
              <a:t>+ Umsatzsteuer 19%	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		Bruttoproduktpreis heute</a:t>
            </a:r>
          </a:p>
        </p:txBody>
      </p:sp>
    </p:spTree>
    <p:extLst>
      <p:ext uri="{BB962C8B-B14F-4D97-AF65-F5344CB8AC3E}">
        <p14:creationId xmlns:p14="http://schemas.microsoft.com/office/powerpoint/2010/main" xmlns="" val="42322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Staatseinnahmen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DE" sz="5600" b="1" dirty="0" smtClean="0"/>
              <a:t>Bestimmungslandprinzip bei Konsumbesteuerung</a:t>
            </a:r>
          </a:p>
          <a:p>
            <a:pPr marL="0" indent="0" algn="ctr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dirty="0" smtClean="0"/>
              <a:t>	Import aus EU			Herstellung in D</a:t>
            </a:r>
          </a:p>
          <a:p>
            <a:pPr marL="0" indent="0">
              <a:buNone/>
            </a:pPr>
            <a:r>
              <a:rPr lang="de-DE" dirty="0" smtClean="0"/>
              <a:t>	+  100% Konsumsteuer</a:t>
            </a:r>
          </a:p>
          <a:p>
            <a:pPr marL="0" indent="0">
              <a:buNone/>
            </a:pPr>
            <a:r>
              <a:rPr lang="de-DE" dirty="0" smtClean="0"/>
              <a:t>	./. 100% Konsumsteuer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u="sng" dirty="0" smtClean="0"/>
              <a:t>anschließender Export	</a:t>
            </a:r>
            <a:r>
              <a:rPr lang="de-DE" dirty="0" smtClean="0"/>
              <a:t>	</a:t>
            </a:r>
            <a:r>
              <a:rPr lang="de-DE" u="sng" dirty="0" smtClean="0"/>
              <a:t>anschließender Export</a:t>
            </a:r>
            <a:endParaRPr lang="de-DE" u="sng" dirty="0"/>
          </a:p>
          <a:p>
            <a:pPr marL="0" indent="0">
              <a:buNone/>
            </a:pPr>
            <a:r>
              <a:rPr lang="de-DE" dirty="0" smtClean="0"/>
              <a:t>	0% Staatseinnahme		0</a:t>
            </a:r>
            <a:r>
              <a:rPr lang="de-DE" dirty="0"/>
              <a:t>% Staatseinnahme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u="sng" dirty="0" smtClean="0"/>
              <a:t>Folge: </a:t>
            </a:r>
          </a:p>
          <a:p>
            <a:pPr marL="0" indent="0" algn="ctr">
              <a:buNone/>
            </a:pPr>
            <a:r>
              <a:rPr lang="de-DE" sz="5600" b="1" dirty="0" smtClean="0"/>
              <a:t>Staatsbankrott</a:t>
            </a:r>
            <a:endParaRPr lang="de-DE" sz="5600" b="1" dirty="0"/>
          </a:p>
        </p:txBody>
      </p:sp>
    </p:spTree>
    <p:extLst>
      <p:ext uri="{BB962C8B-B14F-4D97-AF65-F5344CB8AC3E}">
        <p14:creationId xmlns:p14="http://schemas.microsoft.com/office/powerpoint/2010/main" xmlns="" val="27039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Heutige Grundsicherung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Einkommensteuerliche Freibeträge</a:t>
            </a:r>
          </a:p>
          <a:p>
            <a:pPr>
              <a:buFont typeface="Wingdings" pitchFamily="2" charset="2"/>
              <a:buChar char="§"/>
            </a:pPr>
            <a:r>
              <a:rPr lang="de-DE" dirty="0"/>
              <a:t>z</a:t>
            </a:r>
            <a:r>
              <a:rPr lang="de-DE" dirty="0" smtClean="0"/>
              <a:t>.B. Hilfeleistung nach SGB II (sog. Hartz IV)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0008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ProblemLösung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Umsatzkonsumsteuer nach EU-</a:t>
            </a:r>
            <a:r>
              <a:rPr lang="de-DE" b="1" dirty="0" err="1" smtClean="0"/>
              <a:t>MwSt</a:t>
            </a:r>
            <a:r>
              <a:rPr lang="de-DE" b="1" dirty="0" smtClean="0"/>
              <a:t>-</a:t>
            </a:r>
            <a:r>
              <a:rPr lang="de-DE" b="1" dirty="0" err="1" smtClean="0"/>
              <a:t>SysRiLi</a:t>
            </a:r>
            <a:r>
              <a:rPr lang="de-DE" b="1" dirty="0" smtClean="0"/>
              <a:t> (Bestimmungslandprinzip)</a:t>
            </a: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+ Sozialkonsumsteuer </a:t>
            </a:r>
            <a:r>
              <a:rPr lang="de-DE" b="1" dirty="0"/>
              <a:t>statt </a:t>
            </a:r>
            <a:r>
              <a:rPr lang="de-DE" b="1" dirty="0" smtClean="0"/>
              <a:t>Erwerbsbelastung </a:t>
            </a:r>
            <a:r>
              <a:rPr lang="de-DE" b="1" u="sng" dirty="0" smtClean="0"/>
              <a:t>(Herkunftslandprinzip)					</a:t>
            </a:r>
          </a:p>
          <a:p>
            <a:pPr marL="0" indent="0">
              <a:buNone/>
            </a:pPr>
            <a:r>
              <a:rPr lang="de-DE" b="1" dirty="0" smtClean="0"/>
              <a:t>100% Konsumsteuer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xmlns="" val="22332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Herkunftslandprinzip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de-DE" dirty="0" smtClean="0"/>
              <a:t>Die Wertschöpfung bleibt in dem Land, in dem das Produkt hergestellt oder weiterverarbeitet wurde. Sie kann als Grundeinkommen bedingungslos an die Bevölkerung ausgezahlt werden.</a:t>
            </a:r>
          </a:p>
          <a:p>
            <a:pPr marL="0" indent="0">
              <a:buNone/>
            </a:pPr>
            <a:endParaRPr lang="de-DE" sz="2200" dirty="0" smtClean="0"/>
          </a:p>
          <a:p>
            <a:pPr marL="0" indent="0">
              <a:buNone/>
            </a:pPr>
            <a:r>
              <a:rPr lang="de-DE" sz="3400" dirty="0" smtClean="0"/>
              <a:t>Exportprodukt brutto			</a:t>
            </a:r>
            <a:r>
              <a:rPr lang="de-DE" sz="3400" dirty="0" smtClean="0">
                <a:sym typeface="Wingdings" pitchFamily="2" charset="2"/>
              </a:rPr>
              <a:t>		Ausland (EU)</a:t>
            </a:r>
          </a:p>
          <a:p>
            <a:pPr marL="0" indent="0">
              <a:buNone/>
            </a:pPr>
            <a:endParaRPr lang="de-DE" sz="3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de-DE" sz="3400" dirty="0" smtClean="0">
                <a:sym typeface="Wingdings" pitchFamily="2" charset="2"/>
              </a:rPr>
              <a:t>Importprodukt  brutto		  			Inland (D)</a:t>
            </a:r>
          </a:p>
          <a:p>
            <a:pPr marL="0" indent="0">
              <a:buNone/>
            </a:pPr>
            <a:r>
              <a:rPr lang="de-DE" sz="3400" u="sng" dirty="0" smtClean="0">
                <a:sym typeface="Wingdings" pitchFamily="2" charset="2"/>
              </a:rPr>
              <a:t>./. Vorsteuerabzug  (staatlicher Kredit)	</a:t>
            </a:r>
          </a:p>
          <a:p>
            <a:pPr marL="0" indent="0">
              <a:buNone/>
            </a:pPr>
            <a:r>
              <a:rPr lang="de-DE" sz="3400" dirty="0" smtClean="0">
                <a:sym typeface="Wingdings" pitchFamily="2" charset="2"/>
              </a:rPr>
              <a:t>Nettobelastung Unternehmer</a:t>
            </a:r>
          </a:p>
          <a:p>
            <a:pPr marL="0" indent="0">
              <a:buNone/>
            </a:pPr>
            <a:r>
              <a:rPr lang="de-DE" sz="3400" u="sng" dirty="0" smtClean="0">
                <a:sym typeface="Wingdings" pitchFamily="2" charset="2"/>
              </a:rPr>
              <a:t>+ Wert eigener Produktion		</a:t>
            </a:r>
          </a:p>
          <a:p>
            <a:pPr marL="0" indent="0">
              <a:buNone/>
            </a:pPr>
            <a:r>
              <a:rPr lang="de-DE" sz="3400" dirty="0" smtClean="0">
                <a:sym typeface="Wingdings" pitchFamily="2" charset="2"/>
              </a:rPr>
              <a:t>Nettoproduktpreis</a:t>
            </a:r>
          </a:p>
          <a:p>
            <a:pPr marL="0" indent="0">
              <a:buNone/>
            </a:pPr>
            <a:r>
              <a:rPr lang="de-DE" sz="3400" u="sng" dirty="0" smtClean="0">
                <a:sym typeface="Wingdings" pitchFamily="2" charset="2"/>
              </a:rPr>
              <a:t>+ Konsumsteuer 			</a:t>
            </a:r>
          </a:p>
          <a:p>
            <a:pPr marL="0" indent="0">
              <a:buNone/>
            </a:pPr>
            <a:r>
              <a:rPr lang="de-DE" sz="3400" dirty="0" smtClean="0">
                <a:sym typeface="Wingdings" pitchFamily="2" charset="2"/>
              </a:rPr>
              <a:t>Bruttoproduktpreis</a:t>
            </a:r>
            <a:endParaRPr lang="de-DE" sz="3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Sozialkonsumsteuer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u="sng" dirty="0" smtClean="0"/>
              <a:t>Abweichende Regelungen</a:t>
            </a:r>
            <a:r>
              <a:rPr lang="de-DE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Herkunftslandprinzip</a:t>
            </a:r>
            <a:r>
              <a:rPr lang="de-DE" dirty="0" smtClean="0"/>
              <a:t> statt Bestimmungslandprinzip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Vorsteuerabzug ohne Erstattungsmöglichkeit </a:t>
            </a:r>
            <a:r>
              <a:rPr lang="de-DE" dirty="0" smtClean="0"/>
              <a:t>(wie derzeit der Verlustvortrag in der Einkommensteuer)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Vorsteuerabzug für Anlagegüter über die Nutzungsdauer verteilt </a:t>
            </a:r>
            <a:r>
              <a:rPr lang="de-DE" dirty="0" smtClean="0"/>
              <a:t>(entspricht der derzeitigen Absetzung für Abnutzung, AfA)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2761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Steuersätze im Konsumsteuersystem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19</a:t>
            </a:r>
            <a:r>
              <a:rPr lang="de-DE" sz="2400" dirty="0"/>
              <a:t>% </a:t>
            </a:r>
            <a:r>
              <a:rPr lang="de-DE" sz="2400" dirty="0" smtClean="0"/>
              <a:t>Umsatzsteuer 		    ≘     31,93</a:t>
            </a:r>
            <a:r>
              <a:rPr lang="de-DE" sz="2400" dirty="0"/>
              <a:t>% </a:t>
            </a:r>
            <a:r>
              <a:rPr lang="de-DE" sz="2400" dirty="0" smtClean="0"/>
              <a:t>Umsatzkonsumsteuer</a:t>
            </a: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7</a:t>
            </a:r>
            <a:r>
              <a:rPr lang="de-DE" sz="2400" dirty="0"/>
              <a:t>% </a:t>
            </a:r>
            <a:r>
              <a:rPr lang="de-DE" sz="2400" dirty="0" smtClean="0"/>
              <a:t>Umsatzsteuer		    ≘ 	11,77</a:t>
            </a:r>
            <a:r>
              <a:rPr lang="de-DE" sz="2400" dirty="0"/>
              <a:t>% </a:t>
            </a:r>
            <a:r>
              <a:rPr lang="de-DE" sz="2400" dirty="0" smtClean="0"/>
              <a:t>Umsatzkonsumsteuer</a:t>
            </a: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bisherige Erwerbsbelastung </a:t>
            </a:r>
            <a:r>
              <a:rPr lang="de-DE" sz="2400" dirty="0"/>
              <a:t>	</a:t>
            </a:r>
            <a:r>
              <a:rPr lang="de-DE" sz="2400" dirty="0" smtClean="0"/>
              <a:t>    ≘     68,07% Sozialkonsumsteuer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8979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Kaufkraft </a:t>
            </a:r>
            <a:r>
              <a:rPr lang="de-DE" dirty="0" smtClean="0"/>
              <a:t>im </a:t>
            </a:r>
            <a:r>
              <a:rPr lang="de-DE" dirty="0"/>
              <a:t>Konsumsteuersystem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u="sng" dirty="0"/>
              <a:t>Kaufkraft </a:t>
            </a:r>
            <a:r>
              <a:rPr lang="de-DE" sz="2600" u="sng" dirty="0" smtClean="0"/>
              <a:t>derzeit</a:t>
            </a:r>
            <a:r>
              <a:rPr lang="de-DE" sz="2600" dirty="0" smtClean="0"/>
              <a:t>		  	</a:t>
            </a:r>
            <a:r>
              <a:rPr lang="de-DE" sz="2600" u="sng" dirty="0" smtClean="0"/>
              <a:t>bei </a:t>
            </a:r>
            <a:r>
              <a:rPr lang="de-DE" sz="2600" u="sng" dirty="0"/>
              <a:t>Konsumbesteuerung</a:t>
            </a:r>
          </a:p>
          <a:p>
            <a:pPr marL="0" indent="0">
              <a:buNone/>
            </a:pPr>
            <a:endParaRPr lang="de-DE" sz="2600" dirty="0"/>
          </a:p>
          <a:p>
            <a:pPr marL="0" indent="0">
              <a:buNone/>
            </a:pPr>
            <a:r>
              <a:rPr lang="de-DE" sz="2600" b="1" dirty="0"/>
              <a:t>Bruttoeinkünfte </a:t>
            </a:r>
            <a:r>
              <a:rPr lang="de-DE" sz="2600" dirty="0" smtClean="0"/>
              <a:t>		=	</a:t>
            </a:r>
            <a:r>
              <a:rPr lang="de-DE" sz="2600" b="1" dirty="0" smtClean="0"/>
              <a:t>Bruttoeinkünfte</a:t>
            </a:r>
            <a:endParaRPr lang="de-DE" sz="2600" b="1" dirty="0"/>
          </a:p>
          <a:p>
            <a:pPr marL="0" indent="0">
              <a:buNone/>
            </a:pPr>
            <a:r>
              <a:rPr lang="de-DE" sz="2600" dirty="0" smtClean="0"/>
              <a:t>./. Erwerbsbelastung		 ./. 0,- € Erwerbsbelastung </a:t>
            </a:r>
          </a:p>
          <a:p>
            <a:pPr marL="0" indent="0">
              <a:buNone/>
            </a:pPr>
            <a:r>
              <a:rPr lang="de-DE" sz="2600" u="sng" dirty="0" smtClean="0"/>
              <a:t>(</a:t>
            </a:r>
            <a:r>
              <a:rPr lang="de-DE" sz="2600" u="sng" dirty="0"/>
              <a:t>ggf. einschl. Grundfreibetrag)                             </a:t>
            </a:r>
            <a:r>
              <a:rPr lang="de-DE" sz="2600" u="sng" dirty="0" smtClean="0"/>
              <a:t>		</a:t>
            </a:r>
          </a:p>
          <a:p>
            <a:pPr marL="0" indent="0">
              <a:buNone/>
            </a:pPr>
            <a:r>
              <a:rPr lang="de-DE" sz="2600" b="1" dirty="0" smtClean="0"/>
              <a:t>Nettoeinkünfte</a:t>
            </a:r>
            <a:r>
              <a:rPr lang="de-DE" sz="2600" dirty="0" smtClean="0"/>
              <a:t>		=	</a:t>
            </a:r>
            <a:r>
              <a:rPr lang="de-DE" sz="2600" b="1" dirty="0" smtClean="0"/>
              <a:t>Nettoeinkünfte</a:t>
            </a:r>
            <a:endParaRPr lang="de-DE" sz="2600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16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Produktpreise im Konsumsteuersystem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 smtClean="0"/>
              <a:t>Produktpreise </a:t>
            </a:r>
            <a:r>
              <a:rPr lang="de-DE" sz="2400" u="sng" dirty="0"/>
              <a:t>derzeit</a:t>
            </a:r>
            <a:r>
              <a:rPr lang="de-DE" sz="2400" dirty="0"/>
              <a:t>                      </a:t>
            </a:r>
            <a:r>
              <a:rPr lang="de-DE" sz="2400" dirty="0" smtClean="0"/>
              <a:t>  </a:t>
            </a:r>
            <a:r>
              <a:rPr lang="de-DE" sz="2400" u="sng" dirty="0" smtClean="0"/>
              <a:t>bei </a:t>
            </a:r>
            <a:r>
              <a:rPr lang="de-DE" sz="2400" u="sng" dirty="0"/>
              <a:t>Konsumbesteuerung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Netto-Produktpreis</a:t>
            </a:r>
            <a:r>
              <a:rPr lang="de-DE" sz="2400" dirty="0"/>
              <a:t>               </a:t>
            </a:r>
            <a:r>
              <a:rPr lang="de-DE" sz="2400" dirty="0" smtClean="0"/>
              <a:t>	</a:t>
            </a:r>
            <a:r>
              <a:rPr lang="de-DE" sz="2400" smtClean="0"/>
              <a:t>  </a:t>
            </a:r>
            <a:r>
              <a:rPr lang="de-DE" sz="2400" smtClean="0"/>
              <a:t> 	</a:t>
            </a:r>
            <a:r>
              <a:rPr lang="de-DE" sz="2400" b="1" smtClean="0"/>
              <a:t>Netto-Produktpreis</a:t>
            </a:r>
            <a:endParaRPr lang="de-DE" sz="2400" b="1" dirty="0"/>
          </a:p>
          <a:p>
            <a:pPr marL="0" indent="0">
              <a:buNone/>
            </a:pPr>
            <a:r>
              <a:rPr lang="de-DE" sz="2400" dirty="0" smtClean="0"/>
              <a:t>einschl</a:t>
            </a:r>
            <a:r>
              <a:rPr lang="de-DE" sz="2400" dirty="0"/>
              <a:t>. </a:t>
            </a:r>
            <a:r>
              <a:rPr lang="de-DE" sz="2400" dirty="0" smtClean="0"/>
              <a:t>Erwerbsbelastung   	  =	+ </a:t>
            </a:r>
            <a:r>
              <a:rPr lang="de-DE" sz="2400" dirty="0"/>
              <a:t>68% Sozialkonsumsteuer</a:t>
            </a:r>
          </a:p>
          <a:p>
            <a:pPr marL="0" indent="0">
              <a:buNone/>
            </a:pPr>
            <a:r>
              <a:rPr lang="de-DE" sz="2400" u="sng" dirty="0" smtClean="0"/>
              <a:t>+ </a:t>
            </a:r>
            <a:r>
              <a:rPr lang="de-DE" sz="2400" u="sng" dirty="0"/>
              <a:t>19% </a:t>
            </a:r>
            <a:r>
              <a:rPr lang="de-DE" sz="2400" u="sng" dirty="0" smtClean="0"/>
              <a:t>Umsatzsteuer</a:t>
            </a:r>
            <a:r>
              <a:rPr lang="de-DE" sz="2400" u="sng" dirty="0"/>
              <a:t>	</a:t>
            </a:r>
            <a:r>
              <a:rPr lang="de-DE" sz="2400" u="sng" dirty="0" smtClean="0"/>
              <a:t>      	  </a:t>
            </a:r>
            <a:r>
              <a:rPr lang="de-DE" sz="2400" dirty="0" smtClean="0"/>
              <a:t>=	</a:t>
            </a:r>
            <a:r>
              <a:rPr lang="de-DE" sz="2400" u="sng" dirty="0" smtClean="0"/>
              <a:t>+ </a:t>
            </a:r>
            <a:r>
              <a:rPr lang="de-DE" sz="2400" u="sng" dirty="0"/>
              <a:t>32% Umsatzkonsumsteuer </a:t>
            </a:r>
          </a:p>
          <a:p>
            <a:pPr marL="0" indent="0">
              <a:buNone/>
            </a:pPr>
            <a:r>
              <a:rPr lang="de-DE" sz="2400" b="1" dirty="0" smtClean="0"/>
              <a:t>Brutto-Produktpreis</a:t>
            </a:r>
            <a:r>
              <a:rPr lang="de-DE" sz="2400" dirty="0" smtClean="0"/>
              <a:t> </a:t>
            </a:r>
            <a:r>
              <a:rPr lang="de-DE" sz="2400" dirty="0"/>
              <a:t>	</a:t>
            </a:r>
            <a:r>
              <a:rPr lang="de-DE" sz="2400" dirty="0" smtClean="0"/>
              <a:t>	  =	</a:t>
            </a:r>
            <a:r>
              <a:rPr lang="de-DE" sz="2400" b="1" dirty="0" smtClean="0"/>
              <a:t>Brutto-Produktpreis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52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regelmäßige </a:t>
            </a:r>
            <a:r>
              <a:rPr lang="de-DE" dirty="0"/>
              <a:t>Konsumsteuer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50,00 €       neues Netto </a:t>
            </a:r>
            <a:r>
              <a:rPr lang="de-DE" dirty="0"/>
              <a:t>zuzüglich</a:t>
            </a:r>
          </a:p>
          <a:p>
            <a:pPr>
              <a:buFont typeface="Wingdings" pitchFamily="2" charset="2"/>
              <a:buChar char="§"/>
            </a:pPr>
            <a:r>
              <a:rPr lang="de-DE" b="1" u="sng" dirty="0" smtClean="0"/>
              <a:t>34,03 </a:t>
            </a:r>
            <a:r>
              <a:rPr lang="de-DE" b="1" u="sng" dirty="0"/>
              <a:t>€ </a:t>
            </a:r>
            <a:r>
              <a:rPr lang="de-DE" dirty="0"/>
              <a:t>      </a:t>
            </a:r>
            <a:r>
              <a:rPr lang="de-DE" dirty="0" smtClean="0"/>
              <a:t>Sozialkonsumsteuer </a:t>
            </a:r>
            <a:r>
              <a:rPr lang="de-DE" dirty="0"/>
              <a:t>68,07</a:t>
            </a:r>
            <a:r>
              <a:rPr lang="de-DE" dirty="0" smtClean="0"/>
              <a:t>%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(84,03 €)    altes Netto</a:t>
            </a: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u="sng" dirty="0" smtClean="0"/>
              <a:t>15,97 </a:t>
            </a:r>
            <a:r>
              <a:rPr lang="de-DE" u="sng" dirty="0"/>
              <a:t>€       </a:t>
            </a:r>
            <a:r>
              <a:rPr lang="de-DE" u="sng" dirty="0" smtClean="0"/>
              <a:t>Umsatzkonsumsteuer </a:t>
            </a:r>
            <a:r>
              <a:rPr lang="de-DE" u="sng" dirty="0"/>
              <a:t>31,93</a:t>
            </a:r>
            <a:r>
              <a:rPr lang="de-DE" u="sng" dirty="0" smtClean="0"/>
              <a:t>%	  </a:t>
            </a:r>
            <a:endParaRPr lang="de-DE" u="sng" dirty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100</a:t>
            </a:r>
            <a:r>
              <a:rPr lang="de-DE" dirty="0"/>
              <a:t>,-    €     </a:t>
            </a:r>
            <a:r>
              <a:rPr lang="de-DE" dirty="0" smtClean="0"/>
              <a:t>neues ≘ altem Bruttoproduktpreis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4100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ermäßigte Konsumsteuer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 50,00 €       neues Netto zuzüglich</a:t>
            </a:r>
          </a:p>
          <a:p>
            <a:pPr>
              <a:buFont typeface="Wingdings" pitchFamily="2" charset="2"/>
              <a:buChar char="§"/>
            </a:pPr>
            <a:r>
              <a:rPr lang="de-DE" b="1" u="sng" dirty="0" smtClean="0"/>
              <a:t> 34,03 € </a:t>
            </a:r>
            <a:r>
              <a:rPr lang="de-DE" dirty="0" smtClean="0"/>
              <a:t>      Sozialkonsumsteuer 68,07%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(84,03 €)     altes Netto</a:t>
            </a:r>
          </a:p>
          <a:p>
            <a:pPr>
              <a:buFont typeface="Wingdings" pitchFamily="2" charset="2"/>
              <a:buChar char="§"/>
            </a:pPr>
            <a:r>
              <a:rPr lang="de-DE" u="sng" dirty="0" smtClean="0"/>
              <a:t>   5,89 €       Umsatzkonsumsteuer 11,77%	  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 89,92    €    neuer ≘ altem Bruttoproduktpreis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Konsumsteuersystem in Deutschland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3600" dirty="0" smtClean="0"/>
              <a:t>Sozialkonsumsteuer statt Erwerbsbelastung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Beseitigung von Steuerschlupflöchern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Stabilisierung des Staatshaushaltes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Erhöhung der Staatseinnahmen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Auszahlung eines </a:t>
            </a:r>
            <a:r>
              <a:rPr lang="de-DE" b="1" dirty="0" smtClean="0">
                <a:sym typeface="Wingdings" pitchFamily="2" charset="2"/>
              </a:rPr>
              <a:t>bedingungslosen Grundeinkommens </a:t>
            </a:r>
            <a:r>
              <a:rPr lang="de-DE" dirty="0" smtClean="0">
                <a:sym typeface="Wingdings" pitchFamily="2" charset="2"/>
              </a:rPr>
              <a:t>in Höhe der heutigen Durchschnittssätze des SGB</a:t>
            </a:r>
          </a:p>
          <a:p>
            <a:pPr>
              <a:buFont typeface="Wingdings"/>
              <a:buChar char="à"/>
            </a:pPr>
            <a:endParaRPr lang="de-D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EU-weite 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sz="5700" dirty="0" smtClean="0"/>
              <a:t>EU-</a:t>
            </a:r>
            <a:r>
              <a:rPr lang="de-DE" sz="5700" dirty="0" err="1" smtClean="0"/>
              <a:t>MwSt</a:t>
            </a:r>
            <a:r>
              <a:rPr lang="de-DE" sz="5700" dirty="0" smtClean="0"/>
              <a:t>-</a:t>
            </a:r>
            <a:r>
              <a:rPr lang="de-DE" sz="5700" dirty="0" err="1" smtClean="0"/>
              <a:t>SystRiLi</a:t>
            </a:r>
            <a:r>
              <a:rPr lang="de-DE" sz="5700" dirty="0" smtClean="0"/>
              <a:t>: EU-weite Abschaffung der Mehrwert(=Umsatz-)</a:t>
            </a:r>
            <a:r>
              <a:rPr lang="de-DE" sz="5700" dirty="0" err="1" smtClean="0"/>
              <a:t>steuerbefreiungen</a:t>
            </a:r>
            <a:endParaRPr lang="de-DE" sz="38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de-DE" sz="3800" dirty="0" smtClean="0">
                <a:sym typeface="Wingdings" pitchFamily="2" charset="2"/>
              </a:rPr>
              <a:t> Schließen der staatlichen Konsumkreisläufe</a:t>
            </a:r>
          </a:p>
          <a:p>
            <a:pPr marL="0" indent="0">
              <a:buNone/>
            </a:pPr>
            <a:r>
              <a:rPr lang="de-DE" sz="3800" dirty="0" smtClean="0">
                <a:sym typeface="Wingdings" pitchFamily="2" charset="2"/>
              </a:rPr>
              <a:t> Unterbrechung der Kostenspiralen im sozialen Bereich und im Mietwesen</a:t>
            </a:r>
          </a:p>
          <a:p>
            <a:pPr marL="0" indent="0">
              <a:buNone/>
            </a:pPr>
            <a:r>
              <a:rPr lang="de-DE" sz="3800" dirty="0" smtClean="0">
                <a:sym typeface="Wingdings" pitchFamily="2" charset="2"/>
              </a:rPr>
              <a:t> </a:t>
            </a:r>
            <a:r>
              <a:rPr lang="de-DE" sz="3800" dirty="0" smtClean="0"/>
              <a:t>Stabilisierung der Sozialsysteme und Mietpreise</a:t>
            </a:r>
          </a:p>
          <a:p>
            <a:pPr marL="0" indent="0">
              <a:buNone/>
            </a:pPr>
            <a:r>
              <a:rPr lang="de-DE" sz="3800" dirty="0" smtClean="0">
                <a:sym typeface="Wingdings" pitchFamily="2" charset="2"/>
              </a:rPr>
              <a:t> </a:t>
            </a:r>
            <a:r>
              <a:rPr lang="de-DE" sz="3800" dirty="0" smtClean="0"/>
              <a:t>Minimierung der Ausbeute in Niedriglohnländern</a:t>
            </a:r>
          </a:p>
          <a:p>
            <a:pPr marL="0" indent="0">
              <a:buNone/>
            </a:pPr>
            <a:r>
              <a:rPr lang="de-DE" sz="3800" dirty="0" smtClean="0">
                <a:sym typeface="Wingdings" pitchFamily="2" charset="2"/>
              </a:rPr>
              <a:t> </a:t>
            </a:r>
            <a:r>
              <a:rPr lang="de-DE" sz="3800" dirty="0" smtClean="0"/>
              <a:t>Stabilisierung der einzelnen Staatshaushalte</a:t>
            </a:r>
          </a:p>
          <a:p>
            <a:pPr marL="0" indent="0">
              <a:buNone/>
            </a:pPr>
            <a:r>
              <a:rPr lang="de-DE" sz="5200" b="1" dirty="0" smtClean="0">
                <a:sym typeface="Wingdings" pitchFamily="2" charset="2"/>
              </a:rPr>
              <a:t></a:t>
            </a:r>
            <a:r>
              <a:rPr lang="de-DE" sz="5200" b="1" dirty="0" smtClean="0"/>
              <a:t>EU-weit gemeinschaftlich finanzierbares </a:t>
            </a:r>
            <a:r>
              <a:rPr lang="de-DE" sz="5200" b="1" u="sng" dirty="0" smtClean="0"/>
              <a:t>bedingungsloses Grundeinkommen</a:t>
            </a:r>
            <a:endParaRPr lang="de-DE" sz="5200" b="1" u="sng" dirty="0"/>
          </a:p>
        </p:txBody>
      </p:sp>
    </p:spTree>
    <p:extLst>
      <p:ext uri="{BB962C8B-B14F-4D97-AF65-F5344CB8AC3E}">
        <p14:creationId xmlns:p14="http://schemas.microsoft.com/office/powerpoint/2010/main" xmlns="" val="11265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Einkommensteuerliche Freibeträge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u="sng" dirty="0" smtClean="0"/>
              <a:t>Einkommensteuer</a:t>
            </a:r>
            <a:r>
              <a:rPr lang="de-DE" dirty="0" smtClean="0"/>
              <a:t> 			</a:t>
            </a:r>
            <a:r>
              <a:rPr lang="de-DE" u="sng" dirty="0" smtClean="0"/>
              <a:t>Monat</a:t>
            </a:r>
            <a:r>
              <a:rPr lang="de-DE" dirty="0" smtClean="0"/>
              <a:t>	</a:t>
            </a:r>
            <a:r>
              <a:rPr lang="de-DE" u="sng" dirty="0" smtClean="0"/>
              <a:t>Jahr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b="1" dirty="0" smtClean="0"/>
              <a:t>Erwachsene</a:t>
            </a:r>
            <a:r>
              <a:rPr lang="de-DE" dirty="0" smtClean="0"/>
              <a:t>		</a:t>
            </a:r>
          </a:p>
          <a:p>
            <a:pPr marL="0" indent="0">
              <a:buNone/>
            </a:pPr>
            <a:r>
              <a:rPr lang="de-DE" dirty="0" smtClean="0"/>
              <a:t>Grundfreibetrag 			</a:t>
            </a:r>
            <a:r>
              <a:rPr lang="de-DE" b="1" dirty="0" smtClean="0"/>
              <a:t>667,- €	8.004,- €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Kinder</a:t>
            </a:r>
            <a:r>
              <a:rPr lang="de-DE" dirty="0" smtClean="0"/>
              <a:t>	</a:t>
            </a:r>
            <a:r>
              <a:rPr lang="de-DE" dirty="0"/>
              <a:t>		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Kinderfreibetrag 					2.184</a:t>
            </a:r>
            <a:r>
              <a:rPr lang="de-DE" dirty="0"/>
              <a:t>,- </a:t>
            </a:r>
            <a:r>
              <a:rPr lang="de-DE" dirty="0" smtClean="0"/>
              <a:t>€</a:t>
            </a:r>
          </a:p>
          <a:p>
            <a:pPr marL="0" indent="0">
              <a:buNone/>
            </a:pPr>
            <a:r>
              <a:rPr lang="de-DE" u="sng" dirty="0" smtClean="0"/>
              <a:t>Freibetrag </a:t>
            </a:r>
            <a:r>
              <a:rPr lang="de-DE" u="sng" dirty="0" err="1" smtClean="0"/>
              <a:t>Betreug</a:t>
            </a:r>
            <a:r>
              <a:rPr lang="de-DE" u="sng" dirty="0" smtClean="0"/>
              <a:t>./Erz./</a:t>
            </a:r>
            <a:r>
              <a:rPr lang="de-DE" u="sng" dirty="0" err="1" smtClean="0"/>
              <a:t>Ausb</a:t>
            </a:r>
            <a:r>
              <a:rPr lang="de-DE" u="sng" dirty="0" smtClean="0"/>
              <a:t>.</a:t>
            </a:r>
            <a:r>
              <a:rPr lang="de-DE" u="sng" dirty="0"/>
              <a:t>	</a:t>
            </a:r>
            <a:r>
              <a:rPr lang="de-DE" u="sng" dirty="0" smtClean="0"/>
              <a:t>		1.320</a:t>
            </a:r>
            <a:r>
              <a:rPr lang="de-DE" u="sng" dirty="0"/>
              <a:t>,- </a:t>
            </a:r>
            <a:r>
              <a:rPr lang="de-DE" u="sng" dirty="0" smtClean="0"/>
              <a:t>€</a:t>
            </a:r>
          </a:p>
          <a:p>
            <a:pPr marL="0" indent="0">
              <a:buNone/>
            </a:pPr>
            <a:r>
              <a:rPr lang="de-DE" dirty="0" smtClean="0"/>
              <a:t>Pro Elternteil:</a:t>
            </a:r>
            <a:r>
              <a:rPr lang="de-DE" dirty="0"/>
              <a:t>	</a:t>
            </a:r>
            <a:r>
              <a:rPr lang="de-DE" dirty="0" smtClean="0"/>
              <a:t>				3.504,- € </a:t>
            </a:r>
          </a:p>
          <a:p>
            <a:pPr marL="0" indent="0">
              <a:buNone/>
            </a:pPr>
            <a:r>
              <a:rPr lang="de-DE" dirty="0" smtClean="0"/>
              <a:t>Gesamt pro Kind:</a:t>
            </a:r>
            <a:r>
              <a:rPr lang="de-DE" b="1" dirty="0"/>
              <a:t>	</a:t>
            </a:r>
            <a:r>
              <a:rPr lang="de-DE" b="1" dirty="0" smtClean="0"/>
              <a:t>		584,- €	7.008,- €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xmlns="" val="28268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Weltweite 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b="1" dirty="0" smtClean="0"/>
              <a:t>Stabilisierung der Staatshaushalte durch Konsumbesteuerung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Ermöglichung eines </a:t>
            </a:r>
            <a:r>
              <a:rPr lang="de-DE" b="1" u="sng" dirty="0" smtClean="0"/>
              <a:t>bedingungslosen Grundeinkommens</a:t>
            </a:r>
            <a:r>
              <a:rPr lang="de-DE" b="1" dirty="0" smtClean="0"/>
              <a:t> für die Bevölkerung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Angleichung der Lebensstandards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Ggf. Aufnahme in ein bestehendes Konsumsteuersystem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497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Konsumsteuer – Das Prinzip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3600" b="1" dirty="0" smtClean="0"/>
              <a:t>Sozialkonsumsteuer statt Erwerbsbelastung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3600" b="1" dirty="0" smtClean="0"/>
              <a:t>Herkunftslandprinzip statt Bestimmungslandprinzip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3600" b="1" dirty="0" smtClean="0"/>
              <a:t>Abschaffung von Mehrwertsteuerbefreiungen</a:t>
            </a:r>
          </a:p>
          <a:p>
            <a:pPr marL="742950" indent="-742950" algn="ctr">
              <a:buNone/>
            </a:pPr>
            <a:r>
              <a:rPr lang="de-DE" sz="5200" b="1" dirty="0" smtClean="0">
                <a:sym typeface="Wingdings" pitchFamily="2" charset="2"/>
              </a:rPr>
              <a:t>=</a:t>
            </a:r>
            <a:endParaRPr lang="de-DE" sz="5200" b="1" dirty="0" smtClean="0"/>
          </a:p>
          <a:p>
            <a:pPr algn="ctr">
              <a:buNone/>
            </a:pPr>
            <a:r>
              <a:rPr lang="de-DE" dirty="0" smtClean="0">
                <a:sym typeface="Wingdings" pitchFamily="2" charset="2"/>
              </a:rPr>
              <a:t>Wertschöpfung aus der inländischen Produktionskraft verbleibt zu 100% im produzierenden Land</a:t>
            </a:r>
          </a:p>
          <a:p>
            <a:pPr algn="ctr">
              <a:buNone/>
            </a:pPr>
            <a:r>
              <a:rPr lang="de-DE" dirty="0" smtClean="0">
                <a:sym typeface="Wingdings" pitchFamily="2" charset="2"/>
              </a:rPr>
              <a:t>Verhinderung von Ausbeute in Niedriglohnländern</a:t>
            </a:r>
          </a:p>
          <a:p>
            <a:pPr algn="ctr">
              <a:buNone/>
            </a:pPr>
            <a:r>
              <a:rPr lang="de-DE" dirty="0" smtClean="0">
                <a:sym typeface="Wingdings" pitchFamily="2" charset="2"/>
              </a:rPr>
              <a:t>Geschlossener Konsumkreislauf</a:t>
            </a:r>
          </a:p>
          <a:p>
            <a:pPr>
              <a:buFont typeface="Wingdings"/>
              <a:buChar char="à"/>
            </a:pPr>
            <a:endParaRPr lang="de-DE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Staatlich gewährte Grundsicherung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	Erwachsene:</a:t>
            </a:r>
          </a:p>
          <a:p>
            <a:pPr marL="0" indent="0">
              <a:buNone/>
            </a:pPr>
            <a:r>
              <a:rPr lang="de-DE" dirty="0" smtClean="0"/>
              <a:t>	Grundsicherung			374,-  €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u="sng" dirty="0" smtClean="0"/>
              <a:t>Wohnkosten durchschnittlich		290,-  €</a:t>
            </a:r>
          </a:p>
          <a:p>
            <a:pPr marL="0" indent="0">
              <a:buNone/>
            </a:pPr>
            <a:r>
              <a:rPr lang="de-DE" dirty="0" smtClean="0"/>
              <a:t>	Durchschn. Grundsicherung	 </a:t>
            </a:r>
            <a:r>
              <a:rPr lang="de-DE" dirty="0" err="1" smtClean="0"/>
              <a:t>Erw</a:t>
            </a:r>
            <a:r>
              <a:rPr lang="de-DE" dirty="0" smtClean="0"/>
              <a:t>. 	</a:t>
            </a:r>
            <a:r>
              <a:rPr lang="de-DE" b="1" dirty="0" smtClean="0"/>
              <a:t>664,-  €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	Kinder:</a:t>
            </a:r>
          </a:p>
          <a:p>
            <a:pPr marL="0" indent="0">
              <a:buNone/>
            </a:pPr>
            <a:r>
              <a:rPr lang="de-DE" dirty="0" smtClean="0"/>
              <a:t>	Grundsicherung</a:t>
            </a:r>
          </a:p>
          <a:p>
            <a:pPr marL="0" indent="0">
              <a:buNone/>
            </a:pPr>
            <a:r>
              <a:rPr lang="de-DE" dirty="0" smtClean="0"/>
              <a:t>	5 </a:t>
            </a:r>
            <a:r>
              <a:rPr lang="de-DE" dirty="0"/>
              <a:t>Jahre x 219,- € monatlich = 1.095,- €</a:t>
            </a:r>
          </a:p>
          <a:p>
            <a:pPr marL="0" indent="0">
              <a:buNone/>
            </a:pPr>
            <a:r>
              <a:rPr lang="de-DE" dirty="0" smtClean="0"/>
              <a:t>	8 </a:t>
            </a:r>
            <a:r>
              <a:rPr lang="de-DE" dirty="0"/>
              <a:t>Jahre x 251,- € monatlich = 2.008,- €</a:t>
            </a:r>
          </a:p>
          <a:p>
            <a:pPr marL="0" indent="0">
              <a:buNone/>
            </a:pPr>
            <a:r>
              <a:rPr lang="de-DE" dirty="0" smtClean="0"/>
              <a:t>	4 </a:t>
            </a:r>
            <a:r>
              <a:rPr lang="de-DE" dirty="0"/>
              <a:t>Jahre x 287,- € monatlich = 1,148,- €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u="sng" dirty="0" smtClean="0"/>
              <a:t>8 </a:t>
            </a:r>
            <a:r>
              <a:rPr lang="de-DE" u="sng" dirty="0"/>
              <a:t>Jahre x 299,- € monatlich = 2.392,- €</a:t>
            </a:r>
          </a:p>
          <a:p>
            <a:pPr marL="0" indent="0">
              <a:buNone/>
            </a:pPr>
            <a:r>
              <a:rPr lang="de-DE" dirty="0" smtClean="0"/>
              <a:t>	25 </a:t>
            </a:r>
            <a:r>
              <a:rPr lang="de-DE" dirty="0"/>
              <a:t>Jahre      Monatssumme    6.643,- </a:t>
            </a:r>
            <a:r>
              <a:rPr lang="de-DE" dirty="0" smtClean="0"/>
              <a:t>€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	6.643</a:t>
            </a:r>
            <a:r>
              <a:rPr lang="de-DE" dirty="0"/>
              <a:t>,- € / 25 Jahre = </a:t>
            </a:r>
            <a:r>
              <a:rPr lang="de-DE" dirty="0" smtClean="0"/>
              <a:t>monatlich		265,72 €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u="sng" dirty="0" smtClean="0"/>
              <a:t>Wohnkosten </a:t>
            </a:r>
            <a:r>
              <a:rPr lang="de-DE" u="sng" dirty="0"/>
              <a:t>durchschnittlich	</a:t>
            </a:r>
            <a:r>
              <a:rPr lang="de-DE" u="sng" dirty="0" smtClean="0"/>
              <a:t>	290,00 €</a:t>
            </a:r>
          </a:p>
          <a:p>
            <a:pPr marL="0" indent="0">
              <a:buNone/>
            </a:pPr>
            <a:endParaRPr lang="de-DE" u="sng" dirty="0" smtClean="0"/>
          </a:p>
          <a:p>
            <a:pPr marL="0" indent="0">
              <a:buNone/>
            </a:pPr>
            <a:r>
              <a:rPr lang="de-DE" dirty="0" smtClean="0"/>
              <a:t>	Durchschn</a:t>
            </a:r>
            <a:r>
              <a:rPr lang="de-DE" dirty="0"/>
              <a:t>. Grundsicherung	 </a:t>
            </a:r>
            <a:r>
              <a:rPr lang="de-DE" dirty="0" smtClean="0"/>
              <a:t>Kinder </a:t>
            </a:r>
            <a:r>
              <a:rPr lang="de-DE" dirty="0"/>
              <a:t>	</a:t>
            </a:r>
            <a:r>
              <a:rPr lang="de-DE" b="1" dirty="0" smtClean="0"/>
              <a:t>555,72 €</a:t>
            </a:r>
          </a:p>
          <a:p>
            <a:pPr marL="0" indent="0">
              <a:buNone/>
            </a:pPr>
            <a:r>
              <a:rPr lang="de-DE" b="1" dirty="0" smtClean="0"/>
              <a:t>	Höchstsatz 			589</a:t>
            </a:r>
            <a:r>
              <a:rPr lang="de-DE" b="1" dirty="0"/>
              <a:t>,- </a:t>
            </a:r>
            <a:r>
              <a:rPr lang="de-DE" b="1" dirty="0" smtClean="0"/>
              <a:t>    € </a:t>
            </a:r>
          </a:p>
          <a:p>
            <a:pPr marL="0" indent="0">
              <a:buNone/>
            </a:pPr>
            <a:r>
              <a:rPr lang="de-DE" dirty="0" smtClean="0"/>
              <a:t>	(einschließlich 5,- €  Mehrbedarf)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259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Gegenüberstellung </a:t>
            </a:r>
            <a:r>
              <a:rPr lang="de-DE" dirty="0" err="1" smtClean="0"/>
              <a:t>Est</a:t>
            </a:r>
            <a:r>
              <a:rPr lang="de-DE" dirty="0" smtClean="0"/>
              <a:t>/SGB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				</a:t>
            </a:r>
            <a:r>
              <a:rPr lang="de-DE" b="1" u="sng" dirty="0" err="1" smtClean="0"/>
              <a:t>ESt</a:t>
            </a:r>
            <a:r>
              <a:rPr lang="de-DE" b="1" u="sng" dirty="0" smtClean="0"/>
              <a:t>		SGB		</a:t>
            </a:r>
            <a:endParaRPr lang="de-DE" b="1" u="sng" dirty="0"/>
          </a:p>
          <a:p>
            <a:pPr marL="0" indent="0">
              <a:buNone/>
            </a:pPr>
            <a:r>
              <a:rPr lang="de-DE" b="1" dirty="0"/>
              <a:t>Erwachsene</a:t>
            </a:r>
            <a:r>
              <a:rPr lang="de-DE" dirty="0"/>
              <a:t>		</a:t>
            </a:r>
            <a:r>
              <a:rPr lang="de-DE" b="1" dirty="0" smtClean="0"/>
              <a:t>667</a:t>
            </a:r>
            <a:r>
              <a:rPr lang="de-DE" b="1" dirty="0"/>
              <a:t>,- €  	</a:t>
            </a:r>
            <a:r>
              <a:rPr lang="de-DE" b="1" dirty="0" smtClean="0"/>
              <a:t>664,- </a:t>
            </a:r>
            <a:r>
              <a:rPr lang="de-DE" b="1" dirty="0"/>
              <a:t>€</a:t>
            </a:r>
          </a:p>
          <a:p>
            <a:pPr marL="0" indent="0">
              <a:buNone/>
            </a:pPr>
            <a:r>
              <a:rPr lang="de-DE" b="1" dirty="0" smtClean="0"/>
              <a:t>Kinder</a:t>
            </a:r>
            <a:r>
              <a:rPr lang="de-DE" dirty="0"/>
              <a:t>			</a:t>
            </a:r>
            <a:r>
              <a:rPr lang="de-DE" b="1" dirty="0" smtClean="0"/>
              <a:t>584</a:t>
            </a:r>
            <a:r>
              <a:rPr lang="de-DE" b="1" dirty="0"/>
              <a:t>,- €	</a:t>
            </a:r>
            <a:r>
              <a:rPr lang="de-DE" b="1" dirty="0" smtClean="0"/>
              <a:t>584,- € *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sz="1200" b="1" dirty="0"/>
          </a:p>
          <a:p>
            <a:pPr marL="0" indent="0">
              <a:buNone/>
            </a:pPr>
            <a:r>
              <a:rPr lang="de-DE" sz="1800" dirty="0" smtClean="0"/>
              <a:t>*gestaffelt, Höchstbeitrag 589,-  € abzüglich 5,-  € Mehrbedarf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xmlns="" val="31319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Heutige allgemeine Erwerbsbelastung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u="sng" dirty="0" smtClean="0"/>
              <a:t>Natürliche Personen</a:t>
            </a:r>
            <a:r>
              <a:rPr lang="de-DE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Einkommensteuer/Lohnsteuer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Sozialversicherungsabgaben</a:t>
            </a:r>
          </a:p>
          <a:p>
            <a:pPr>
              <a:buFont typeface="Wingdings" pitchFamily="2" charset="2"/>
              <a:buChar char="§"/>
            </a:pPr>
            <a:r>
              <a:rPr lang="de-DE" dirty="0"/>
              <a:t>Kapitalertragsteuer/Abgeltungsteuer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Solidaritätszuschlag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u="sng" dirty="0" smtClean="0"/>
              <a:t>Kapitalgesellschaften</a:t>
            </a:r>
            <a:r>
              <a:rPr lang="de-DE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Körperschaftsteuer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Solidaritätszuschlag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Gewerbesteuer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595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Kapitaleinkünfte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u="sng" dirty="0" smtClean="0"/>
              <a:t>Gesamtbelastung </a:t>
            </a:r>
            <a:r>
              <a:rPr lang="de-DE" sz="2800" b="1" u="sng" dirty="0"/>
              <a:t>eines </a:t>
            </a:r>
            <a:r>
              <a:rPr lang="de-DE" sz="2800" b="1" u="sng" dirty="0" smtClean="0"/>
              <a:t>Anteilseigners</a:t>
            </a:r>
            <a:r>
              <a:rPr lang="de-DE" sz="2800" b="1" dirty="0" smtClean="0"/>
              <a:t>:</a:t>
            </a:r>
            <a:endParaRPr lang="de-DE" sz="2800" b="1" dirty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dirty="0" smtClean="0"/>
              <a:t>Körperschaftsteuer</a:t>
            </a:r>
            <a:r>
              <a:rPr lang="de-DE" sz="2400" dirty="0"/>
              <a:t>:                                </a:t>
            </a:r>
            <a:r>
              <a:rPr lang="de-DE" sz="2400" dirty="0" smtClean="0"/>
              <a:t>            </a:t>
            </a:r>
            <a:r>
              <a:rPr lang="de-DE" sz="2400" dirty="0"/>
              <a:t>15,000%</a:t>
            </a:r>
          </a:p>
          <a:p>
            <a:pPr marL="0" indent="0">
              <a:buNone/>
            </a:pPr>
            <a:r>
              <a:rPr lang="de-DE" sz="2400" dirty="0" smtClean="0"/>
              <a:t>Solidaritätszuschlag</a:t>
            </a:r>
            <a:r>
              <a:rPr lang="de-DE" sz="2400" dirty="0"/>
              <a:t>: 15% x 5,5% =                     0,825%</a:t>
            </a:r>
          </a:p>
          <a:p>
            <a:pPr marL="0" indent="0">
              <a:buNone/>
            </a:pPr>
            <a:r>
              <a:rPr lang="de-DE" sz="2400" dirty="0" smtClean="0"/>
              <a:t>Kapitalertragsteuer</a:t>
            </a:r>
            <a:r>
              <a:rPr lang="de-DE" sz="2400" dirty="0"/>
              <a:t>:               </a:t>
            </a:r>
            <a:r>
              <a:rPr lang="de-DE" sz="2400" dirty="0" smtClean="0"/>
              <a:t>                             </a:t>
            </a:r>
            <a:r>
              <a:rPr lang="de-DE" sz="2400" dirty="0"/>
              <a:t>25,000%</a:t>
            </a:r>
          </a:p>
          <a:p>
            <a:pPr marL="0" indent="0">
              <a:buNone/>
            </a:pPr>
            <a:r>
              <a:rPr lang="de-DE" sz="2400" dirty="0" smtClean="0"/>
              <a:t>Solidaritätszuschlag</a:t>
            </a:r>
            <a:r>
              <a:rPr lang="de-DE" sz="2400" dirty="0"/>
              <a:t>: 25% x 5,5% =                     1,375%</a:t>
            </a:r>
          </a:p>
          <a:p>
            <a:pPr marL="0" indent="0">
              <a:buNone/>
            </a:pPr>
            <a:r>
              <a:rPr lang="de-DE" sz="2400" dirty="0" smtClean="0"/>
              <a:t>Gewerbesteuer (Hebesatz 200):                          </a:t>
            </a:r>
            <a:r>
              <a:rPr lang="de-DE" sz="2400" dirty="0"/>
              <a:t>7,000%</a:t>
            </a:r>
          </a:p>
          <a:p>
            <a:pPr marL="0" indent="0">
              <a:buNone/>
            </a:pPr>
            <a:r>
              <a:rPr lang="de-DE" sz="2400" u="sng" dirty="0" smtClean="0"/>
              <a:t>Arbeitgeberbelastungen </a:t>
            </a:r>
            <a:r>
              <a:rPr lang="de-DE" sz="2400" u="sng" dirty="0"/>
              <a:t>U1, U2, BG:             </a:t>
            </a:r>
            <a:r>
              <a:rPr lang="de-DE" sz="2400" u="sng" dirty="0" smtClean="0"/>
              <a:t>      </a:t>
            </a:r>
            <a:r>
              <a:rPr lang="de-DE" sz="2400" u="sng" dirty="0"/>
              <a:t>0,800%</a:t>
            </a:r>
          </a:p>
          <a:p>
            <a:pPr marL="0" indent="0">
              <a:buNone/>
            </a:pPr>
            <a:r>
              <a:rPr lang="de-DE" sz="2400" b="1" dirty="0" smtClean="0"/>
              <a:t>Steuerliche </a:t>
            </a:r>
            <a:r>
              <a:rPr lang="de-DE" sz="2400" b="1" dirty="0"/>
              <a:t>Gesamtbelastung:                     </a:t>
            </a:r>
            <a:r>
              <a:rPr lang="de-DE" sz="2400" b="1" dirty="0" smtClean="0"/>
              <a:t>     </a:t>
            </a:r>
            <a:r>
              <a:rPr lang="de-DE" sz="2400" b="1" dirty="0"/>
              <a:t>50,000%</a:t>
            </a:r>
          </a:p>
        </p:txBody>
      </p:sp>
    </p:spTree>
    <p:extLst>
      <p:ext uri="{BB962C8B-B14F-4D97-AF65-F5344CB8AC3E}">
        <p14:creationId xmlns:p14="http://schemas.microsoft.com/office/powerpoint/2010/main" xmlns="" val="30981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 smtClean="0"/>
              <a:t>Arbeitnehmer/-innen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Bruttolohn			niedrig</a:t>
            </a:r>
            <a:r>
              <a:rPr lang="de-DE" b="1" dirty="0"/>
              <a:t>	</a:t>
            </a:r>
            <a:r>
              <a:rPr lang="de-DE" b="1" dirty="0" smtClean="0"/>
              <a:t>	     </a:t>
            </a:r>
            <a:r>
              <a:rPr lang="de-DE" b="1" dirty="0"/>
              <a:t>Ø</a:t>
            </a:r>
            <a:r>
              <a:rPr lang="de-DE" dirty="0" smtClean="0"/>
              <a:t>		</a:t>
            </a:r>
            <a:r>
              <a:rPr lang="de-DE" b="1" dirty="0" smtClean="0"/>
              <a:t>hoch          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dirty="0"/>
              <a:t>./. </a:t>
            </a:r>
            <a:r>
              <a:rPr lang="de-DE" dirty="0" smtClean="0"/>
              <a:t>Lohnsteuer			progressiv	progressiv	progressiv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./. Solidaritätszuschlag		davon 5,5%	davon 5,5%	davon </a:t>
            </a:r>
            <a:r>
              <a:rPr lang="de-DE" dirty="0"/>
              <a:t>5,5%</a:t>
            </a:r>
          </a:p>
          <a:p>
            <a:pPr marL="0" indent="0">
              <a:buNone/>
            </a:pPr>
            <a:r>
              <a:rPr lang="de-DE" u="sng" dirty="0" smtClean="0"/>
              <a:t>./. Sozialversicherungsabgaben	19,825%		19,825%		993,31 €       </a:t>
            </a:r>
            <a:endParaRPr lang="de-DE" u="sng" dirty="0"/>
          </a:p>
          <a:p>
            <a:pPr marL="0" indent="0">
              <a:buNone/>
            </a:pPr>
            <a:r>
              <a:rPr lang="de-DE" dirty="0" smtClean="0"/>
              <a:t>Nettolohn			niedrig		3.838,- €		hoch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./. </a:t>
            </a:r>
            <a:r>
              <a:rPr lang="de-DE" dirty="0" err="1"/>
              <a:t>Werb.kost</a:t>
            </a:r>
            <a:r>
              <a:rPr lang="de-DE" dirty="0"/>
              <a:t>. (</a:t>
            </a:r>
            <a:r>
              <a:rPr lang="de-DE" dirty="0" err="1"/>
              <a:t>Pausch</a:t>
            </a:r>
            <a:r>
              <a:rPr lang="de-DE" dirty="0"/>
              <a:t>, </a:t>
            </a:r>
            <a:r>
              <a:rPr lang="de-DE" dirty="0" smtClean="0"/>
              <a:t>KFZ)		83,33 €		403</a:t>
            </a:r>
            <a:r>
              <a:rPr lang="de-DE" dirty="0"/>
              <a:t>,- </a:t>
            </a:r>
            <a:r>
              <a:rPr lang="de-DE" dirty="0" smtClean="0"/>
              <a:t>€		1.000</a:t>
            </a:r>
            <a:r>
              <a:rPr lang="de-DE" dirty="0"/>
              <a:t>,- €</a:t>
            </a:r>
          </a:p>
          <a:p>
            <a:pPr marL="0" indent="0">
              <a:buNone/>
            </a:pPr>
            <a:r>
              <a:rPr lang="de-DE" u="sng" dirty="0" smtClean="0"/>
              <a:t>./. Grundfreibetrag			667</a:t>
            </a:r>
            <a:r>
              <a:rPr lang="de-DE" u="sng" dirty="0"/>
              <a:t>,-   </a:t>
            </a:r>
            <a:r>
              <a:rPr lang="de-DE" u="sng" dirty="0" smtClean="0"/>
              <a:t>€					</a:t>
            </a:r>
            <a:r>
              <a:rPr lang="de-DE" dirty="0" smtClean="0"/>
              <a:t>    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Kaufkraft </a:t>
            </a:r>
            <a:r>
              <a:rPr lang="de-DE" dirty="0"/>
              <a:t>(über </a:t>
            </a:r>
            <a:r>
              <a:rPr lang="de-DE" dirty="0" err="1"/>
              <a:t>Existenzmin</a:t>
            </a:r>
            <a:r>
              <a:rPr lang="de-DE" dirty="0" smtClean="0"/>
              <a:t>. </a:t>
            </a:r>
            <a:r>
              <a:rPr lang="de-DE" dirty="0"/>
              <a:t>z</a:t>
            </a:r>
            <a:r>
              <a:rPr lang="de-DE" dirty="0" smtClean="0"/>
              <a:t>.B.)	300</a:t>
            </a:r>
            <a:r>
              <a:rPr lang="de-DE" dirty="0"/>
              <a:t>,- </a:t>
            </a:r>
            <a:r>
              <a:rPr lang="de-DE" dirty="0" smtClean="0"/>
              <a:t>€		3.435,- €		hoch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LohnSt</a:t>
            </a:r>
            <a:r>
              <a:rPr lang="de-DE" dirty="0"/>
              <a:t>, </a:t>
            </a:r>
            <a:r>
              <a:rPr lang="de-DE" dirty="0" err="1" smtClean="0"/>
              <a:t>SolZ</a:t>
            </a:r>
            <a:r>
              <a:rPr lang="de-DE" dirty="0" smtClean="0"/>
              <a:t>, SV-Beiträge =		300</a:t>
            </a:r>
            <a:r>
              <a:rPr lang="de-DE" dirty="0"/>
              <a:t>,- </a:t>
            </a:r>
            <a:r>
              <a:rPr lang="de-DE" dirty="0" smtClean="0"/>
              <a:t>€	=	3.435,- €	    =	Kaufkraft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Erwerbsbelastung			50%		50%		50</a:t>
            </a:r>
            <a:r>
              <a:rPr lang="de-DE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29590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Arbeitgeber/-Innen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Gesamtaufwand Arbeitsplatz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./. Eigeninteressen </a:t>
            </a:r>
            <a:r>
              <a:rPr lang="de-DE" dirty="0" smtClean="0"/>
              <a:t>AG</a:t>
            </a:r>
          </a:p>
          <a:p>
            <a:pPr marL="0" indent="0">
              <a:buNone/>
            </a:pPr>
            <a:r>
              <a:rPr lang="de-DE" dirty="0" smtClean="0"/>
              <a:t>(Insolvenzgeld </a:t>
            </a:r>
            <a:r>
              <a:rPr lang="de-DE" dirty="0"/>
              <a:t>+ ersparte Steuern, 1/2 BG, 1/2 Umlagen 1 + </a:t>
            </a:r>
            <a:r>
              <a:rPr lang="de-DE" dirty="0" smtClean="0"/>
              <a:t>2)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= </a:t>
            </a:r>
            <a:r>
              <a:rPr lang="de-DE" b="1" dirty="0"/>
              <a:t>AN-bezogener Gesamtaufwand        100%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./. SV-Beiträge AG                                23,715% des Bruttolohns bis 1.153,- €</a:t>
            </a:r>
          </a:p>
          <a:p>
            <a:pPr marL="0" indent="0">
              <a:buNone/>
            </a:pPr>
            <a:r>
              <a:rPr lang="de-DE" dirty="0" smtClean="0"/>
              <a:t>./. </a:t>
            </a:r>
            <a:r>
              <a:rPr lang="de-DE" dirty="0"/>
              <a:t>Lohnsteuer AN                                </a:t>
            </a:r>
            <a:r>
              <a:rPr lang="de-DE" dirty="0" smtClean="0"/>
              <a:t>progressiv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./. </a:t>
            </a:r>
            <a:r>
              <a:rPr lang="de-DE" dirty="0"/>
              <a:t>Solidaritätszuschlag                       </a:t>
            </a:r>
            <a:r>
              <a:rPr lang="de-DE" dirty="0" smtClean="0"/>
              <a:t>davon </a:t>
            </a:r>
            <a:r>
              <a:rPr lang="de-DE" dirty="0"/>
              <a:t>5,5%              </a:t>
            </a:r>
          </a:p>
          <a:p>
            <a:pPr marL="0" indent="0">
              <a:buNone/>
            </a:pPr>
            <a:r>
              <a:rPr lang="de-DE" u="sng" dirty="0" smtClean="0"/>
              <a:t>./. </a:t>
            </a:r>
            <a:r>
              <a:rPr lang="de-DE" u="sng" dirty="0"/>
              <a:t>SV-Beiträge AN                               19,825% des Bruttolohns bis 993,- €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b="1" dirty="0"/>
              <a:t>Nettoaufwand Arbeitsplatz                   50% </a:t>
            </a:r>
          </a:p>
        </p:txBody>
      </p:sp>
    </p:spTree>
    <p:extLst>
      <p:ext uri="{BB962C8B-B14F-4D97-AF65-F5344CB8AC3E}">
        <p14:creationId xmlns:p14="http://schemas.microsoft.com/office/powerpoint/2010/main" xmlns="" val="29591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659</Words>
  <Application>Microsoft Office PowerPoint</Application>
  <PresentationFormat>Bildschirmpräsentation (4:3)</PresentationFormat>
  <Paragraphs>277</Paragraphs>
  <Slides>31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Metis</vt:lpstr>
      <vt:lpstr>Das gemeinschaftliche Konsumsteuersystem</vt:lpstr>
      <vt:lpstr>Heutige Grundsicherung</vt:lpstr>
      <vt:lpstr>Einkommensteuerliche Freibeträge</vt:lpstr>
      <vt:lpstr>Staatlich gewährte Grundsicherung</vt:lpstr>
      <vt:lpstr>Gegenüberstellung Est/SGB</vt:lpstr>
      <vt:lpstr>Heutige allgemeine Erwerbsbelastung</vt:lpstr>
      <vt:lpstr>Kapitaleinkünfte</vt:lpstr>
      <vt:lpstr>Arbeitnehmer/-innen</vt:lpstr>
      <vt:lpstr>Arbeitgeber/-Innen</vt:lpstr>
      <vt:lpstr>Selbständige, Vermieter/-innen</vt:lpstr>
      <vt:lpstr>Gewerbetreibende</vt:lpstr>
      <vt:lpstr>Derzeitiges Steuer- und Abgabensystem</vt:lpstr>
      <vt:lpstr>Zahlung des Grundeinkommens</vt:lpstr>
      <vt:lpstr>systemumstellung</vt:lpstr>
      <vt:lpstr>Konsumsteuersystem</vt:lpstr>
      <vt:lpstr>Höherrangiges Recht</vt:lpstr>
      <vt:lpstr>Mieten und soziale Leistungen</vt:lpstr>
      <vt:lpstr>Exportproblematik</vt:lpstr>
      <vt:lpstr>Staatseinnahmen</vt:lpstr>
      <vt:lpstr>ProblemLösung</vt:lpstr>
      <vt:lpstr>Herkunftslandprinzip</vt:lpstr>
      <vt:lpstr>Sozialkonsumsteuer</vt:lpstr>
      <vt:lpstr>Steuersätze im Konsumsteuersystem</vt:lpstr>
      <vt:lpstr>Kaufkraft im Konsumsteuersystem</vt:lpstr>
      <vt:lpstr>Produktpreise im Konsumsteuersystem</vt:lpstr>
      <vt:lpstr>regelmäßige Konsumsteuer</vt:lpstr>
      <vt:lpstr>ermäßigte Konsumsteuer</vt:lpstr>
      <vt:lpstr>Konsumsteuersystem in Deutschland</vt:lpstr>
      <vt:lpstr>EU-weite Perspektive</vt:lpstr>
      <vt:lpstr>Weltweite Perspektive</vt:lpstr>
      <vt:lpstr>Konsumsteuer – Das Prinzip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gemeinschaftliche Konsumsteuersystem</dc:title>
  <dc:creator>AJURNA</dc:creator>
  <cp:lastModifiedBy>Mobil II</cp:lastModifiedBy>
  <cp:revision>64</cp:revision>
  <cp:lastPrinted>2012-09-13T02:12:46Z</cp:lastPrinted>
  <dcterms:created xsi:type="dcterms:W3CDTF">2012-08-27T09:52:48Z</dcterms:created>
  <dcterms:modified xsi:type="dcterms:W3CDTF">2012-10-08T17:55:31Z</dcterms:modified>
</cp:coreProperties>
</file>